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864">
          <p15:clr>
            <a:srgbClr val="A4A3A4"/>
          </p15:clr>
        </p15:guide>
        <p15:guide id="2" pos="289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864" orient="horz"/>
        <p:guide pos="289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6" name="Google Shape;34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Arial"/>
                <a:ea typeface="Arial"/>
                <a:cs typeface="Arial"/>
                <a:sym typeface="Arial"/>
              </a:rPr>
              <a:t>DevBio9e-Table-17-01-1R.jpg</a:t>
            </a:r>
            <a:br>
              <a:rPr lang="en-US" sz="1600">
                <a:latin typeface="Arial"/>
                <a:ea typeface="Arial"/>
                <a:cs typeface="Arial"/>
                <a:sym typeface="Arial"/>
              </a:rPr>
            </a:b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3" name="Google Shape;353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Arial"/>
                <a:ea typeface="Arial"/>
                <a:cs typeface="Arial"/>
                <a:sym typeface="Arial"/>
              </a:rPr>
              <a:t>DevBio9e-Fig-01-22-0.jpg</a:t>
            </a:r>
            <a:br>
              <a:rPr lang="en-US" sz="1600">
                <a:latin typeface="Arial"/>
                <a:ea typeface="Arial"/>
                <a:cs typeface="Arial"/>
                <a:sym typeface="Arial"/>
              </a:rPr>
            </a:b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4" name="Google Shape;374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Arial"/>
                <a:ea typeface="Arial"/>
                <a:cs typeface="Arial"/>
                <a:sym typeface="Arial"/>
              </a:rPr>
              <a:t>DevBio9e-Fig-17-04-0.jpg</a:t>
            </a:r>
            <a:br>
              <a:rPr lang="en-US" sz="1600">
                <a:latin typeface="Arial"/>
                <a:ea typeface="Arial"/>
                <a:cs typeface="Arial"/>
                <a:sym typeface="Arial"/>
              </a:rPr>
            </a:b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type="title"/>
          </p:nvPr>
        </p:nvSpPr>
        <p:spPr>
          <a:xfrm>
            <a:off x="0" y="0"/>
            <a:ext cx="9144000" cy="641350"/>
          </a:xfrm>
          <a:prstGeom prst="rect">
            <a:avLst/>
          </a:prstGeom>
          <a:solidFill>
            <a:srgbClr val="005098"/>
          </a:solidFill>
          <a:ln>
            <a:noFill/>
          </a:ln>
        </p:spPr>
        <p:txBody>
          <a:bodyPr anchorCtr="0" anchor="t" bIns="45700" lIns="45720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" type="body"/>
          </p:nvPr>
        </p:nvSpPr>
        <p:spPr>
          <a:xfrm>
            <a:off x="381000" y="1370013"/>
            <a:ext cx="8364538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/>
        </p:nvSpPr>
        <p:spPr>
          <a:xfrm>
            <a:off x="2457450" y="152400"/>
            <a:ext cx="4229100" cy="1949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BIOLOGY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 GUIDE TO THE NATURAL WORLD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3A0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666666"/>
                </a:solidFill>
                <a:latin typeface="Trebuchet MS"/>
                <a:ea typeface="Trebuchet MS"/>
                <a:cs typeface="Trebuchet MS"/>
                <a:sym typeface="Trebuchet MS"/>
              </a:rPr>
              <a:t>FOURTH EDITION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DAVID KROGH</a:t>
            </a:r>
            <a:endParaRPr/>
          </a:p>
        </p:txBody>
      </p:sp>
      <p:pic>
        <p:nvPicPr>
          <p:cNvPr descr=" back3.jpg                                                      0016BFC1ServDisk_05                    BE4022FB:" id="93" name="Google Shape;9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422525"/>
            <a:ext cx="9144000" cy="20129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>
            <p:ph type="ctrTitle"/>
          </p:nvPr>
        </p:nvSpPr>
        <p:spPr>
          <a:xfrm>
            <a:off x="0" y="4799013"/>
            <a:ext cx="9144000" cy="1069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1400"/>
              <a:buNone/>
              <a:defRPr b="0" sz="3200">
                <a:solidFill>
                  <a:srgbClr val="00408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solidFill>
            <a:srgbClr val="005098"/>
          </a:solidFill>
          <a:ln>
            <a:noFill/>
          </a:ln>
        </p:spPr>
        <p:txBody>
          <a:bodyPr anchorCtr="0" anchor="t" bIns="45700" lIns="45720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0" y="0"/>
            <a:ext cx="9144000" cy="641350"/>
          </a:xfrm>
          <a:prstGeom prst="rect">
            <a:avLst/>
          </a:prstGeom>
          <a:solidFill>
            <a:srgbClr val="005098"/>
          </a:solidFill>
          <a:ln>
            <a:noFill/>
          </a:ln>
        </p:spPr>
        <p:txBody>
          <a:bodyPr anchorCtr="0" anchor="t" bIns="45700" lIns="45720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81000" y="1370013"/>
            <a:ext cx="4105275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/>
        </p:txBody>
      </p:sp>
      <p:sp>
        <p:nvSpPr>
          <p:cNvPr id="101" name="Google Shape;101;p18"/>
          <p:cNvSpPr txBox="1"/>
          <p:nvPr>
            <p:ph idx="2" type="body"/>
          </p:nvPr>
        </p:nvSpPr>
        <p:spPr>
          <a:xfrm>
            <a:off x="4638675" y="1370013"/>
            <a:ext cx="4106863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solidFill>
            <a:srgbClr val="005098"/>
          </a:solidFill>
          <a:ln>
            <a:noFill/>
          </a:ln>
        </p:spPr>
        <p:txBody>
          <a:bodyPr anchorCtr="0" anchor="t" bIns="45700" lIns="45720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9pPr>
          </a:lstStyle>
          <a:p/>
        </p:txBody>
      </p:sp>
      <p:sp>
        <p:nvSpPr>
          <p:cNvPr id="105" name="Google Shape;105;p19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9pPr>
          </a:lstStyle>
          <a:p/>
        </p:txBody>
      </p:sp>
      <p:sp>
        <p:nvSpPr>
          <p:cNvPr id="106" name="Google Shape;106;p19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1" sz="1600"/>
            </a:lvl9pPr>
          </a:lstStyle>
          <a:p/>
        </p:txBody>
      </p:sp>
      <p:sp>
        <p:nvSpPr>
          <p:cNvPr id="107" name="Google Shape;107;p19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0" y="0"/>
            <a:ext cx="9144000" cy="641350"/>
          </a:xfrm>
          <a:prstGeom prst="rect">
            <a:avLst/>
          </a:prstGeom>
          <a:solidFill>
            <a:srgbClr val="005098"/>
          </a:solidFill>
          <a:ln>
            <a:noFill/>
          </a:ln>
        </p:spPr>
        <p:txBody>
          <a:bodyPr anchorCtr="0" anchor="t" bIns="45700" lIns="45720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solidFill>
            <a:srgbClr val="005098"/>
          </a:solidFill>
          <a:ln>
            <a:noFill/>
          </a:ln>
        </p:spPr>
        <p:txBody>
          <a:bodyPr anchorCtr="0" anchor="b" bIns="45700" lIns="45720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9pPr>
          </a:lstStyle>
          <a:p/>
        </p:txBody>
      </p:sp>
      <p:sp>
        <p:nvSpPr>
          <p:cNvPr id="113" name="Google Shape;113;p2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solidFill>
            <a:srgbClr val="005098"/>
          </a:solidFill>
          <a:ln>
            <a:noFill/>
          </a:ln>
        </p:spPr>
        <p:txBody>
          <a:bodyPr anchorCtr="0" anchor="b" bIns="45700" lIns="45720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0" y="0"/>
            <a:ext cx="9144000" cy="641350"/>
          </a:xfrm>
          <a:prstGeom prst="rect">
            <a:avLst/>
          </a:prstGeom>
          <a:solidFill>
            <a:srgbClr val="005098"/>
          </a:solidFill>
          <a:ln>
            <a:noFill/>
          </a:ln>
        </p:spPr>
        <p:txBody>
          <a:bodyPr anchorCtr="0" anchor="t" bIns="45700" lIns="45720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 rot="5400000">
            <a:off x="2505869" y="-754856"/>
            <a:ext cx="4114800" cy="8364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 rot="5400000">
            <a:off x="5258593" y="1599407"/>
            <a:ext cx="5484813" cy="2286000"/>
          </a:xfrm>
          <a:prstGeom prst="rect">
            <a:avLst/>
          </a:prstGeom>
          <a:solidFill>
            <a:srgbClr val="005098"/>
          </a:solidFill>
          <a:ln>
            <a:noFill/>
          </a:ln>
        </p:spPr>
        <p:txBody>
          <a:bodyPr anchorCtr="0" anchor="t" bIns="45700" lIns="45720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 rot="5400000">
            <a:off x="610394" y="-610393"/>
            <a:ext cx="5484813" cy="67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000" u="none" cap="none" strike="noStrike">
                <a:solidFill>
                  <a:srgbClr val="FFFFB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0" y="0"/>
            <a:ext cx="9144000" cy="641350"/>
          </a:xfrm>
          <a:prstGeom prst="rect">
            <a:avLst/>
          </a:prstGeom>
          <a:solidFill>
            <a:srgbClr val="005098"/>
          </a:solidFill>
          <a:ln>
            <a:noFill/>
          </a:ln>
        </p:spPr>
        <p:txBody>
          <a:bodyPr anchorCtr="0" anchor="t" bIns="45700" lIns="457200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381000" y="1370013"/>
            <a:ext cx="8364538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jpg"/><Relationship Id="rId4" Type="http://schemas.openxmlformats.org/officeDocument/2006/relationships/image" Target="../media/image1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3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500"/>
              <a:buFont typeface="Calibri"/>
              <a:buNone/>
            </a:pPr>
            <a:r>
              <a:rPr b="1" lang="en-US">
                <a:solidFill>
                  <a:srgbClr val="C00000"/>
                </a:solidFill>
              </a:rPr>
              <a:t>Basic Biological Concepts</a:t>
            </a:r>
            <a:endParaRPr b="1">
              <a:solidFill>
                <a:srgbClr val="C00000"/>
              </a:solidFill>
            </a:endParaRPr>
          </a:p>
        </p:txBody>
      </p:sp>
      <p:sp>
        <p:nvSpPr>
          <p:cNvPr id="129" name="Google Shape;129;p25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None/>
            </a:pPr>
            <a:r>
              <a:rPr lang="en-US">
                <a:solidFill>
                  <a:srgbClr val="C00000"/>
                </a:solidFill>
              </a:rPr>
              <a:t>Genetic Disorders</a:t>
            </a:r>
            <a:endParaRPr>
              <a:solidFill>
                <a:srgbClr val="C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C00000"/>
              </a:buClr>
              <a:buSzPts val="1800"/>
              <a:buNone/>
            </a:pPr>
            <a:r>
              <a:rPr lang="en-US">
                <a:solidFill>
                  <a:srgbClr val="C00000"/>
                </a:solidFill>
              </a:rPr>
              <a:t>Section 2 – Lecture 3</a:t>
            </a:r>
            <a:endParaRPr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/>
        </p:nvSpPr>
        <p:spPr>
          <a:xfrm>
            <a:off x="549565" y="241410"/>
            <a:ext cx="7286625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Recessive Disorders</a:t>
            </a:r>
            <a:endParaRPr/>
          </a:p>
        </p:txBody>
      </p:sp>
      <p:sp>
        <p:nvSpPr>
          <p:cNvPr id="191" name="Google Shape;191;p34"/>
          <p:cNvSpPr/>
          <p:nvPr/>
        </p:nvSpPr>
        <p:spPr>
          <a:xfrm>
            <a:off x="929040" y="1228044"/>
            <a:ext cx="7893080" cy="4933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Caused by a defective (mutated) allele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 effects can be masked by having the normal (non-defective) allele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Common recessive genetic disorders:</a:t>
            </a:r>
            <a:endParaRPr/>
          </a:p>
          <a:p>
            <a:pPr indent="-342900" lvl="1" marL="8001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b="0" i="0" lang="en-US" sz="32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Albinism</a:t>
            </a:r>
            <a:endParaRPr/>
          </a:p>
          <a:p>
            <a:pPr indent="-342900" lvl="1" marL="8001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b="0" i="0" lang="en-US" sz="32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Sickle-cell anemia</a:t>
            </a:r>
            <a:endParaRPr/>
          </a:p>
          <a:p>
            <a:pPr indent="-342900" lvl="1" marL="8001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b="0" i="0" lang="en-US" sz="32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Cystic fibrosis</a:t>
            </a:r>
            <a:endParaRPr/>
          </a:p>
          <a:p>
            <a:pPr indent="-1397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/>
          <p:nvPr/>
        </p:nvSpPr>
        <p:spPr>
          <a:xfrm>
            <a:off x="928688" y="1760538"/>
            <a:ext cx="7286625" cy="2503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5"/>
          <p:cNvSpPr/>
          <p:nvPr/>
        </p:nvSpPr>
        <p:spPr>
          <a:xfrm>
            <a:off x="245985" y="241409"/>
            <a:ext cx="8727925" cy="60716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If a genetic disorder is caused by a recessive allele, a person must inherit </a:t>
            </a:r>
            <a:r>
              <a:rPr lang="en-US" sz="2400" u="sng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two</a:t>
            </a: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copies of the defective allele in order to have the disorder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Having just a single non-defective allele results in not having the disorder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 person that has one normal allele and one defective allele (heterozygous) for a recessive disorder is called a carrier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Carriers don’t show signs of the disease (it is masked) but can pass it down to their offspring</a:t>
            </a:r>
            <a:endParaRPr/>
          </a:p>
          <a:p>
            <a:pPr indent="0" lvl="0" marL="1371600" marR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     N = Normal allele	     n = Sickle-cell allele</a:t>
            </a:r>
            <a:endParaRPr/>
          </a:p>
          <a:p>
            <a:pPr indent="0" lvl="0" marL="0" marR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	NN			Nn			nn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      No disease		       No disease		          Disease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			         (carrier)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/>
          <p:nvPr/>
        </p:nvSpPr>
        <p:spPr>
          <a:xfrm>
            <a:off x="853145" y="544990"/>
            <a:ext cx="7286625" cy="1820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Albinism 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 disorder in which the gene responsible for making the pigment melanin is defective</a:t>
            </a:r>
            <a:endParaRPr/>
          </a:p>
        </p:txBody>
      </p:sp>
      <p:pic>
        <p:nvPicPr>
          <p:cNvPr descr="pdog-albino" id="203" name="Google Shape;203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12095" y="2519935"/>
            <a:ext cx="5919810" cy="4172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/>
          <p:nvPr/>
        </p:nvSpPr>
        <p:spPr>
          <a:xfrm>
            <a:off x="928688" y="1684338"/>
            <a:ext cx="7286625" cy="2579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7"/>
          <p:cNvSpPr/>
          <p:nvPr/>
        </p:nvSpPr>
        <p:spPr>
          <a:xfrm>
            <a:off x="549276" y="1911100"/>
            <a:ext cx="7666037" cy="33393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7"/>
          <p:cNvSpPr/>
          <p:nvPr/>
        </p:nvSpPr>
        <p:spPr>
          <a:xfrm>
            <a:off x="549276" y="670561"/>
            <a:ext cx="7666037" cy="45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Cystic fibrosis </a:t>
            </a:r>
            <a:endParaRPr/>
          </a:p>
          <a:p>
            <a:pPr indent="-3429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 disorder in which the gene for making a cell membrane chloride ion (Cl</a:t>
            </a:r>
            <a:r>
              <a:rPr baseline="30000"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) pump is defective</a:t>
            </a:r>
            <a:endParaRPr/>
          </a:p>
          <a:p>
            <a:pPr indent="-3429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Symptoms: thick mucus, lung infections</a:t>
            </a:r>
            <a:endParaRPr/>
          </a:p>
          <a:p>
            <a:pPr indent="-3429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Those afflicted live to their 20s - 30s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8"/>
          <p:cNvSpPr/>
          <p:nvPr/>
        </p:nvSpPr>
        <p:spPr>
          <a:xfrm>
            <a:off x="928688" y="1684338"/>
            <a:ext cx="7286625" cy="2047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8"/>
          <p:cNvSpPr/>
          <p:nvPr/>
        </p:nvSpPr>
        <p:spPr>
          <a:xfrm>
            <a:off x="170090" y="101325"/>
            <a:ext cx="8424635" cy="3934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Sickle-cell anemia 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 disorder in which the gene responsible for one type of hemoglobin is defective</a:t>
            </a:r>
            <a:endParaRPr/>
          </a:p>
          <a:p>
            <a:pPr indent="-3429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More common in people of African decent</a:t>
            </a:r>
            <a:endParaRPr/>
          </a:p>
          <a:p>
            <a:pPr indent="-3429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Those afflicted live to their 40s</a:t>
            </a:r>
            <a:endParaRPr/>
          </a:p>
          <a:p>
            <a:pPr indent="-3429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 defective hemoglobin can cause red blood cells to collapse, changing from a biconcave into a sickle shape</a:t>
            </a:r>
            <a:endParaRPr/>
          </a:p>
          <a:p>
            <a:pPr indent="-1651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FFFFB4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8"/>
          <p:cNvSpPr/>
          <p:nvPr/>
        </p:nvSpPr>
        <p:spPr>
          <a:xfrm>
            <a:off x="928688" y="3732213"/>
            <a:ext cx="7666037" cy="531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4410" y="4339740"/>
            <a:ext cx="5760470" cy="2262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9"/>
          <p:cNvSpPr/>
          <p:nvPr/>
        </p:nvSpPr>
        <p:spPr>
          <a:xfrm>
            <a:off x="928688" y="1836738"/>
            <a:ext cx="7286625" cy="1819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9"/>
          <p:cNvSpPr/>
          <p:nvPr/>
        </p:nvSpPr>
        <p:spPr>
          <a:xfrm>
            <a:off x="213027" y="877715"/>
            <a:ext cx="4098330" cy="4933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Sickle-shaped red blood cells can clog capillaries, preventing tissue “downstream” from getting blood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However, sickle-cell anemia provides a resistance to malaria (which is caused by a blood-borne parasite)</a:t>
            </a:r>
            <a:endParaRPr/>
          </a:p>
        </p:txBody>
      </p:sp>
      <p:pic>
        <p:nvPicPr>
          <p:cNvPr id="225" name="Google Shape;22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5244" y="878468"/>
            <a:ext cx="4272772" cy="4644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/>
          <p:nvPr/>
        </p:nvSpPr>
        <p:spPr>
          <a:xfrm>
            <a:off x="5482740" y="1531625"/>
            <a:ext cx="3492500" cy="39465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 the mating on the left, there is a 25% chance that a child would suffer from sickle-cell anemia but a 50% they would be a carrier</a:t>
            </a:r>
            <a:endParaRPr b="1" sz="32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12_04Figurea-L" id="231" name="Google Shape;231;p40"/>
          <p:cNvPicPr preferRelativeResize="0"/>
          <p:nvPr/>
        </p:nvPicPr>
        <p:blipFill rotWithShape="1">
          <a:blip r:embed="rId3">
            <a:alphaModFix/>
          </a:blip>
          <a:srcRect b="6203" l="3558" r="43948" t="5956"/>
          <a:stretch/>
        </p:blipFill>
        <p:spPr>
          <a:xfrm>
            <a:off x="170090" y="620885"/>
            <a:ext cx="4944155" cy="4944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1"/>
          <p:cNvSpPr txBox="1"/>
          <p:nvPr/>
        </p:nvSpPr>
        <p:spPr>
          <a:xfrm>
            <a:off x="245985" y="233363"/>
            <a:ext cx="850024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Dominant vs Recessive Disorders</a:t>
            </a:r>
            <a:endParaRPr/>
          </a:p>
        </p:txBody>
      </p:sp>
      <p:sp>
        <p:nvSpPr>
          <p:cNvPr id="237" name="Google Shape;237;p41"/>
          <p:cNvSpPr/>
          <p:nvPr/>
        </p:nvSpPr>
        <p:spPr>
          <a:xfrm>
            <a:off x="928688" y="2443163"/>
            <a:ext cx="5616575" cy="15922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b="1" sz="320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41"/>
          <p:cNvSpPr/>
          <p:nvPr/>
        </p:nvSpPr>
        <p:spPr>
          <a:xfrm>
            <a:off x="777250" y="1760538"/>
            <a:ext cx="7589547" cy="682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Recessive genetic disorders are far more common than dominant ones</a:t>
            </a:r>
            <a:endParaRPr/>
          </a:p>
          <a:p>
            <a:pPr indent="0" lvl="0" marL="0" marR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	Why?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/>
          <p:nvPr/>
        </p:nvSpPr>
        <p:spPr>
          <a:xfrm>
            <a:off x="397775" y="1000360"/>
            <a:ext cx="8424345" cy="33393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People with any genetic disorder (dominant or recessive) will pass down the genes for the disorder to their children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Compared to healthy individuals, people afflicted with genetic disorders (whether dominant or recessive) have lower probabilities of having children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One would think that because of this, genetic disorders would eventually be "weeded out" of the population. 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FFFFB4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342900" marR="0" rtl="0" algn="l">
              <a:spcBef>
                <a:spcPts val="2280"/>
              </a:spcBef>
              <a:spcAft>
                <a:spcPts val="0"/>
              </a:spcAft>
              <a:buClr>
                <a:srgbClr val="FFFFB4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FFFFB4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/>
          <p:nvPr/>
        </p:nvSpPr>
        <p:spPr>
          <a:xfrm>
            <a:off x="928688" y="2062163"/>
            <a:ext cx="6224587" cy="1443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43"/>
          <p:cNvSpPr/>
          <p:nvPr/>
        </p:nvSpPr>
        <p:spPr>
          <a:xfrm>
            <a:off x="928688" y="3808413"/>
            <a:ext cx="7513637" cy="1443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43"/>
          <p:cNvSpPr/>
          <p:nvPr/>
        </p:nvSpPr>
        <p:spPr>
          <a:xfrm>
            <a:off x="2371045" y="3125788"/>
            <a:ext cx="1897063" cy="682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43"/>
          <p:cNvSpPr/>
          <p:nvPr/>
        </p:nvSpPr>
        <p:spPr>
          <a:xfrm>
            <a:off x="928688" y="5099050"/>
            <a:ext cx="7513637" cy="1062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43"/>
          <p:cNvSpPr/>
          <p:nvPr/>
        </p:nvSpPr>
        <p:spPr>
          <a:xfrm>
            <a:off x="473333" y="913938"/>
            <a:ext cx="8424345" cy="37394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Recessive disorders have carriers, with no symptoms they have the same probability of having children as anyone else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Carriers are not at a disadvantage for having kids and therefore keep the genes of the disorder in the population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Nearly all dominant genetic disorders do eventually get weeded out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Some domidon’t cause symptoms until later in life; after those afflicted have had children and passed the disorder down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/>
        </p:nvSpPr>
        <p:spPr>
          <a:xfrm>
            <a:off x="170090" y="89620"/>
            <a:ext cx="4174577" cy="701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Genetic Disorders</a:t>
            </a:r>
            <a:endParaRPr/>
          </a:p>
        </p:txBody>
      </p:sp>
      <p:sp>
        <p:nvSpPr>
          <p:cNvPr id="135" name="Google Shape;135;p26"/>
          <p:cNvSpPr/>
          <p:nvPr/>
        </p:nvSpPr>
        <p:spPr>
          <a:xfrm>
            <a:off x="625460" y="924465"/>
            <a:ext cx="7741995" cy="57680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Genetic disorders are inherited (passed down to offspring) and are caused by a defect in the DNA which leads to improperly made proteins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You can’t “catch” a genetic disease by merely being around someone who has one.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Today’s lecture will cover genetic disorders that are:</a:t>
            </a:r>
            <a:endParaRPr b="0" i="0" sz="24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1260475" marR="0" rtl="0" algn="l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Dominant Disorders</a:t>
            </a:r>
            <a:endParaRPr b="0" i="0" sz="20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1260475" marR="0" rtl="0" algn="l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Recessive Disorders</a:t>
            </a:r>
            <a:endParaRPr b="0" i="0" sz="20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1260475" marR="0" rtl="0" algn="l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X-linked Disorders</a:t>
            </a:r>
            <a:endParaRPr b="0" i="0" sz="20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1260475" marR="0" rtl="0" algn="l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Chromosome Anomalies: wrong number</a:t>
            </a:r>
            <a:endParaRPr/>
          </a:p>
          <a:p>
            <a:pPr indent="-342900" lvl="0" marL="1260475" marR="0" rtl="0" algn="l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Single Gene Defects</a:t>
            </a:r>
            <a:endParaRPr/>
          </a:p>
          <a:p>
            <a:pPr indent="-342900" lvl="0" marL="1260475" marR="0" rtl="0" algn="l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Mitochondrial Defects</a:t>
            </a:r>
            <a:endParaRPr/>
          </a:p>
          <a:p>
            <a:pPr indent="-342900" lvl="0" marL="1260475" marR="0" rtl="0" algn="l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b="0" i="0" lang="en-US" sz="20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Multiple Gene-Environment Interactions</a:t>
            </a:r>
            <a:endParaRPr b="0" i="0" sz="20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65100" lvl="0" marL="342900" marR="0" rtl="0" algn="l">
              <a:spcBef>
                <a:spcPts val="600"/>
              </a:spcBef>
              <a:spcAft>
                <a:spcPts val="0"/>
              </a:spcAft>
              <a:buClr>
                <a:srgbClr val="FFFFB4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4"/>
          <p:cNvSpPr txBox="1"/>
          <p:nvPr/>
        </p:nvSpPr>
        <p:spPr>
          <a:xfrm>
            <a:off x="473670" y="241410"/>
            <a:ext cx="4857632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X-linked Disorders</a:t>
            </a:r>
            <a:endParaRPr/>
          </a:p>
        </p:txBody>
      </p:sp>
      <p:sp>
        <p:nvSpPr>
          <p:cNvPr id="258" name="Google Shape;258;p44"/>
          <p:cNvSpPr/>
          <p:nvPr/>
        </p:nvSpPr>
        <p:spPr>
          <a:xfrm>
            <a:off x="928688" y="1758950"/>
            <a:ext cx="7286625" cy="1138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44"/>
          <p:cNvSpPr/>
          <p:nvPr/>
        </p:nvSpPr>
        <p:spPr>
          <a:xfrm>
            <a:off x="928688" y="3201988"/>
            <a:ext cx="7286625" cy="11382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44"/>
          <p:cNvSpPr/>
          <p:nvPr/>
        </p:nvSpPr>
        <p:spPr>
          <a:xfrm>
            <a:off x="625460" y="1201210"/>
            <a:ext cx="8196660" cy="4352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 humans there are 23 pairs of chromosomes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For 22 of the pairs, the homologues are indistinguishable from each other under the microscope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These 22 pairs of chromosomes are called autosomal chromosomes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For the sex chromosomes the homologues are very different as they determine sex and gender</a:t>
            </a:r>
            <a:endParaRPr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5"/>
          <p:cNvSpPr/>
          <p:nvPr/>
        </p:nvSpPr>
        <p:spPr>
          <a:xfrm>
            <a:off x="928688" y="1987550"/>
            <a:ext cx="7286625" cy="1138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45"/>
          <p:cNvSpPr/>
          <p:nvPr/>
        </p:nvSpPr>
        <p:spPr>
          <a:xfrm>
            <a:off x="397775" y="204239"/>
            <a:ext cx="8424345" cy="4514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 two versions of the sex chromosomes are called the “X” and the “Y” chromosomes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 humans, females have two X chromosomes (XX), while males have one X and one Y chromosome (XY) </a:t>
            </a:r>
            <a:endParaRPr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X chromosomes contains more genes than Y chromosomes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Recessive genetic disorders found only on the X chromosome are called X-linked recessive disorders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oogle Shape;271;p46"/>
          <p:cNvGrpSpPr/>
          <p:nvPr/>
        </p:nvGrpSpPr>
        <p:grpSpPr>
          <a:xfrm>
            <a:off x="1" y="393200"/>
            <a:ext cx="3964839" cy="2884010"/>
            <a:chOff x="967644" y="1558925"/>
            <a:chExt cx="6488844" cy="3932262"/>
          </a:xfrm>
        </p:grpSpPr>
        <p:sp>
          <p:nvSpPr>
            <p:cNvPr id="272" name="Google Shape;272;p46"/>
            <p:cNvSpPr txBox="1"/>
            <p:nvPr/>
          </p:nvSpPr>
          <p:spPr>
            <a:xfrm>
              <a:off x="967644" y="4507696"/>
              <a:ext cx="2655762" cy="9239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C00000"/>
                  </a:solidFill>
                  <a:latin typeface="Calibri"/>
                  <a:ea typeface="Calibri"/>
                  <a:cs typeface="Calibri"/>
                  <a:sym typeface="Calibri"/>
                </a:rPr>
                <a:t>Female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C00000"/>
                  </a:solidFill>
                  <a:latin typeface="Calibri"/>
                  <a:ea typeface="Calibri"/>
                  <a:cs typeface="Calibri"/>
                  <a:sym typeface="Calibri"/>
                </a:rPr>
                <a:t>(no disorder)</a:t>
              </a:r>
              <a:endParaRPr/>
            </a:p>
          </p:txBody>
        </p:sp>
        <p:grpSp>
          <p:nvGrpSpPr>
            <p:cNvPr id="273" name="Google Shape;273;p46"/>
            <p:cNvGrpSpPr/>
            <p:nvPr/>
          </p:nvGrpSpPr>
          <p:grpSpPr>
            <a:xfrm>
              <a:off x="1765300" y="1558925"/>
              <a:ext cx="5691188" cy="3932262"/>
              <a:chOff x="1765300" y="1558925"/>
              <a:chExt cx="5691188" cy="3932262"/>
            </a:xfrm>
          </p:grpSpPr>
          <p:sp>
            <p:nvSpPr>
              <p:cNvPr id="274" name="Google Shape;274;p46"/>
              <p:cNvSpPr txBox="1"/>
              <p:nvPr/>
            </p:nvSpPr>
            <p:spPr>
              <a:xfrm>
                <a:off x="1765300" y="1558925"/>
                <a:ext cx="682625" cy="5794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200">
                    <a:solidFill>
                      <a:srgbClr val="C00000"/>
                    </a:solidFill>
                    <a:latin typeface="Arial"/>
                    <a:ea typeface="Arial"/>
                    <a:cs typeface="Arial"/>
                    <a:sym typeface="Arial"/>
                  </a:rPr>
                  <a:t>X</a:t>
                </a:r>
                <a:endParaRPr/>
              </a:p>
            </p:txBody>
          </p:sp>
          <p:sp>
            <p:nvSpPr>
              <p:cNvPr id="275" name="Google Shape;275;p46"/>
              <p:cNvSpPr txBox="1"/>
              <p:nvPr/>
            </p:nvSpPr>
            <p:spPr>
              <a:xfrm>
                <a:off x="2295525" y="1558925"/>
                <a:ext cx="682625" cy="5794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200">
                    <a:solidFill>
                      <a:srgbClr val="C00000"/>
                    </a:solidFill>
                    <a:latin typeface="Arial"/>
                    <a:ea typeface="Arial"/>
                    <a:cs typeface="Arial"/>
                    <a:sym typeface="Arial"/>
                  </a:rPr>
                  <a:t>X</a:t>
                </a:r>
                <a:endParaRPr/>
              </a:p>
            </p:txBody>
          </p:sp>
          <p:sp>
            <p:nvSpPr>
              <p:cNvPr id="276" name="Google Shape;276;p46"/>
              <p:cNvSpPr txBox="1"/>
              <p:nvPr/>
            </p:nvSpPr>
            <p:spPr>
              <a:xfrm>
                <a:off x="5786438" y="1558925"/>
                <a:ext cx="682625" cy="5794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200">
                    <a:solidFill>
                      <a:srgbClr val="C00000"/>
                    </a:solidFill>
                    <a:latin typeface="Arial"/>
                    <a:ea typeface="Arial"/>
                    <a:cs typeface="Arial"/>
                    <a:sym typeface="Arial"/>
                  </a:rPr>
                  <a:t>X</a:t>
                </a:r>
                <a:endParaRPr/>
              </a:p>
            </p:txBody>
          </p:sp>
          <p:sp>
            <p:nvSpPr>
              <p:cNvPr id="277" name="Google Shape;277;p46"/>
              <p:cNvSpPr txBox="1"/>
              <p:nvPr/>
            </p:nvSpPr>
            <p:spPr>
              <a:xfrm>
                <a:off x="6316663" y="1558925"/>
                <a:ext cx="682625" cy="5794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200">
                    <a:solidFill>
                      <a:srgbClr val="C00000"/>
                    </a:solidFill>
                    <a:latin typeface="Arial"/>
                    <a:ea typeface="Arial"/>
                    <a:cs typeface="Arial"/>
                    <a:sym typeface="Arial"/>
                  </a:rPr>
                  <a:t>Y</a:t>
                </a:r>
                <a:endParaRPr/>
              </a:p>
            </p:txBody>
          </p:sp>
          <p:grpSp>
            <p:nvGrpSpPr>
              <p:cNvPr id="278" name="Google Shape;278;p46"/>
              <p:cNvGrpSpPr/>
              <p:nvPr/>
            </p:nvGrpSpPr>
            <p:grpSpPr>
              <a:xfrm>
                <a:off x="1916113" y="2139950"/>
                <a:ext cx="5540375" cy="3351237"/>
                <a:chOff x="1916113" y="2139950"/>
                <a:chExt cx="5540375" cy="3351237"/>
              </a:xfrm>
            </p:grpSpPr>
            <p:sp>
              <p:nvSpPr>
                <p:cNvPr id="279" name="Google Shape;279;p46"/>
                <p:cNvSpPr/>
                <p:nvPr/>
              </p:nvSpPr>
              <p:spPr>
                <a:xfrm>
                  <a:off x="1916113" y="2139950"/>
                  <a:ext cx="379412" cy="2274888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rgbClr val="767647"/>
                    </a:gs>
                    <a:gs pos="50000">
                      <a:srgbClr val="FFFF99"/>
                    </a:gs>
                    <a:gs pos="100000">
                      <a:srgbClr val="767647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4000"/>
                    <a:buFont typeface="Times"/>
                    <a:buNone/>
                  </a:pPr>
                  <a:r>
                    <a:t/>
                  </a:r>
                  <a:endParaRPr sz="4000">
                    <a:solidFill>
                      <a:srgbClr val="FFFFB4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0" name="Google Shape;280;p46"/>
                <p:cNvSpPr/>
                <p:nvPr/>
              </p:nvSpPr>
              <p:spPr>
                <a:xfrm>
                  <a:off x="2446338" y="2139950"/>
                  <a:ext cx="379412" cy="2274888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rgbClr val="767647"/>
                    </a:gs>
                    <a:gs pos="50000">
                      <a:srgbClr val="FFFF99"/>
                    </a:gs>
                    <a:gs pos="100000">
                      <a:srgbClr val="767647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4000"/>
                    <a:buFont typeface="Times"/>
                    <a:buNone/>
                  </a:pPr>
                  <a:r>
                    <a:t/>
                  </a:r>
                  <a:endParaRPr sz="4000">
                    <a:solidFill>
                      <a:srgbClr val="FFFFB4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1" name="Google Shape;281;p46"/>
                <p:cNvSpPr/>
                <p:nvPr/>
              </p:nvSpPr>
              <p:spPr>
                <a:xfrm>
                  <a:off x="1916113" y="3582988"/>
                  <a:ext cx="379412" cy="228600"/>
                </a:xfrm>
                <a:prstGeom prst="rect">
                  <a:avLst/>
                </a:prstGeom>
                <a:gradFill>
                  <a:gsLst>
                    <a:gs pos="0">
                      <a:srgbClr val="005E00"/>
                    </a:gs>
                    <a:gs pos="50000">
                      <a:srgbClr val="00CC00"/>
                    </a:gs>
                    <a:gs pos="100000">
                      <a:srgbClr val="005E00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4000"/>
                    <a:buFont typeface="Times"/>
                    <a:buNone/>
                  </a:pPr>
                  <a:r>
                    <a:t/>
                  </a:r>
                  <a:endParaRPr sz="4000">
                    <a:solidFill>
                      <a:srgbClr val="FFFFB4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2" name="Google Shape;282;p46"/>
                <p:cNvSpPr/>
                <p:nvPr/>
              </p:nvSpPr>
              <p:spPr>
                <a:xfrm>
                  <a:off x="5937250" y="2139950"/>
                  <a:ext cx="379413" cy="2274888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rgbClr val="767647"/>
                    </a:gs>
                    <a:gs pos="50000">
                      <a:srgbClr val="FFFF99"/>
                    </a:gs>
                    <a:gs pos="100000">
                      <a:srgbClr val="767647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4000"/>
                    <a:buFont typeface="Times"/>
                    <a:buNone/>
                  </a:pPr>
                  <a:r>
                    <a:t/>
                  </a:r>
                  <a:endParaRPr sz="4000">
                    <a:solidFill>
                      <a:srgbClr val="FFFFB4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3" name="Google Shape;283;p46"/>
                <p:cNvSpPr/>
                <p:nvPr/>
              </p:nvSpPr>
              <p:spPr>
                <a:xfrm>
                  <a:off x="6465888" y="2139950"/>
                  <a:ext cx="379412" cy="757238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rgbClr val="767647"/>
                    </a:gs>
                    <a:gs pos="50000">
                      <a:srgbClr val="FFFF99"/>
                    </a:gs>
                    <a:gs pos="100000">
                      <a:srgbClr val="767647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4000"/>
                    <a:buFont typeface="Times"/>
                    <a:buNone/>
                  </a:pPr>
                  <a:r>
                    <a:t/>
                  </a:r>
                  <a:endParaRPr sz="4000">
                    <a:solidFill>
                      <a:srgbClr val="FFFFB4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284" name="Google Shape;284;p46"/>
                <p:cNvCxnSpPr/>
                <p:nvPr/>
              </p:nvCxnSpPr>
              <p:spPr>
                <a:xfrm rot="10800000">
                  <a:off x="2979738" y="3695700"/>
                  <a:ext cx="530225" cy="0"/>
                </a:xfrm>
                <a:prstGeom prst="straightConnector1">
                  <a:avLst/>
                </a:prstGeom>
                <a:noFill/>
                <a:ln cap="flat" cmpd="sng" w="76200">
                  <a:solidFill>
                    <a:srgbClr val="00CC00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285" name="Google Shape;285;p46"/>
                <p:cNvSpPr txBox="1"/>
                <p:nvPr/>
              </p:nvSpPr>
              <p:spPr>
                <a:xfrm>
                  <a:off x="3376612" y="3125788"/>
                  <a:ext cx="1954213" cy="9239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-US" sz="2000">
                      <a:solidFill>
                        <a:srgbClr val="C00000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Normal  allele</a:t>
                  </a:r>
                  <a:endParaRPr/>
                </a:p>
              </p:txBody>
            </p:sp>
            <p:sp>
              <p:nvSpPr>
                <p:cNvPr id="286" name="Google Shape;286;p46"/>
                <p:cNvSpPr txBox="1"/>
                <p:nvPr/>
              </p:nvSpPr>
              <p:spPr>
                <a:xfrm>
                  <a:off x="4876800" y="4567237"/>
                  <a:ext cx="2579688" cy="9239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-US" sz="2000">
                      <a:solidFill>
                        <a:srgbClr val="C00000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Male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-US" sz="2000">
                      <a:solidFill>
                        <a:srgbClr val="C00000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(no disorder)</a:t>
                  </a:r>
                  <a:endParaRPr/>
                </a:p>
              </p:txBody>
            </p:sp>
            <p:sp>
              <p:nvSpPr>
                <p:cNvPr id="287" name="Google Shape;287;p46"/>
                <p:cNvSpPr/>
                <p:nvPr/>
              </p:nvSpPr>
              <p:spPr>
                <a:xfrm>
                  <a:off x="2446338" y="3581400"/>
                  <a:ext cx="379412" cy="228600"/>
                </a:xfrm>
                <a:prstGeom prst="rect">
                  <a:avLst/>
                </a:prstGeom>
                <a:gradFill>
                  <a:gsLst>
                    <a:gs pos="0">
                      <a:srgbClr val="005E00"/>
                    </a:gs>
                    <a:gs pos="50000">
                      <a:srgbClr val="00CC00"/>
                    </a:gs>
                    <a:gs pos="100000">
                      <a:srgbClr val="005E00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4000"/>
                    <a:buFont typeface="Times"/>
                    <a:buNone/>
                  </a:pPr>
                  <a:r>
                    <a:t/>
                  </a:r>
                  <a:endParaRPr sz="4000">
                    <a:solidFill>
                      <a:srgbClr val="FFFFB4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8" name="Google Shape;288;p46"/>
                <p:cNvSpPr/>
                <p:nvPr/>
              </p:nvSpPr>
              <p:spPr>
                <a:xfrm>
                  <a:off x="5938838" y="3597275"/>
                  <a:ext cx="379412" cy="228600"/>
                </a:xfrm>
                <a:prstGeom prst="rect">
                  <a:avLst/>
                </a:prstGeom>
                <a:gradFill>
                  <a:gsLst>
                    <a:gs pos="0">
                      <a:srgbClr val="005E00"/>
                    </a:gs>
                    <a:gs pos="50000">
                      <a:srgbClr val="00CC00"/>
                    </a:gs>
                    <a:gs pos="100000">
                      <a:srgbClr val="005E00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4000"/>
                    <a:buFont typeface="Times"/>
                    <a:buNone/>
                  </a:pPr>
                  <a:r>
                    <a:t/>
                  </a:r>
                  <a:endParaRPr sz="4000">
                    <a:solidFill>
                      <a:srgbClr val="FFFFB4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289" name="Google Shape;289;p46"/>
                <p:cNvCxnSpPr/>
                <p:nvPr/>
              </p:nvCxnSpPr>
              <p:spPr>
                <a:xfrm>
                  <a:off x="5199063" y="3724275"/>
                  <a:ext cx="530225" cy="0"/>
                </a:xfrm>
                <a:prstGeom prst="straightConnector1">
                  <a:avLst/>
                </a:prstGeom>
                <a:noFill/>
                <a:ln cap="flat" cmpd="sng" w="76200">
                  <a:solidFill>
                    <a:srgbClr val="00CC00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</p:grpSp>
        </p:grpSp>
      </p:grpSp>
      <p:pic>
        <p:nvPicPr>
          <p:cNvPr id="290" name="Google Shape;29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68273" y="3704329"/>
            <a:ext cx="6095369" cy="3291308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6"/>
          <p:cNvSpPr/>
          <p:nvPr/>
        </p:nvSpPr>
        <p:spPr>
          <a:xfrm>
            <a:off x="4170927" y="721558"/>
            <a:ext cx="4572000" cy="24776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X-linked disorders are </a:t>
            </a:r>
            <a:r>
              <a:rPr lang="en-US" sz="2000" u="sng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less </a:t>
            </a: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common in women because they have two X chromosomes (a backup copy)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X-linked disorders are far </a:t>
            </a:r>
            <a:r>
              <a:rPr lang="en-US" sz="2000" u="sng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more </a:t>
            </a: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common in men because they only have one copy of the X chromosome (no backup copy) </a:t>
            </a:r>
            <a:endParaRPr/>
          </a:p>
        </p:txBody>
      </p:sp>
      <p:sp>
        <p:nvSpPr>
          <p:cNvPr id="292" name="Google Shape;292;p46"/>
          <p:cNvSpPr/>
          <p:nvPr/>
        </p:nvSpPr>
        <p:spPr>
          <a:xfrm>
            <a:off x="144827" y="3895456"/>
            <a:ext cx="3189470" cy="27853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Women only show signs of an X-linked recessive disorder if they have two alleles for it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Men show signs of the disorder if they inherit only one allele for it (no backup to mask it)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/>
          <p:nvPr/>
        </p:nvSpPr>
        <p:spPr>
          <a:xfrm>
            <a:off x="170090" y="393200"/>
            <a:ext cx="7513605" cy="17455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Common recessive X-linked genetic disorders:</a:t>
            </a:r>
            <a:endParaRPr/>
          </a:p>
          <a:p>
            <a:pPr indent="-285750" lvl="1" marL="742950" marR="0" rtl="0" algn="l">
              <a:spcBef>
                <a:spcPts val="116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Hemophilia</a:t>
            </a:r>
            <a:endParaRPr/>
          </a:p>
          <a:p>
            <a:pPr indent="-285750" lvl="1" marL="742950" marR="0" rtl="0" algn="l">
              <a:spcBef>
                <a:spcPts val="56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Red-green color blindness</a:t>
            </a:r>
            <a:endParaRPr/>
          </a:p>
          <a:p>
            <a:pPr indent="-82550" lvl="1" marL="742950" marR="0" rtl="0" algn="l">
              <a:spcBef>
                <a:spcPts val="64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2550" lvl="1" marL="742950" marR="0" rtl="0" algn="l">
              <a:spcBef>
                <a:spcPts val="64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47"/>
          <p:cNvSpPr/>
          <p:nvPr/>
        </p:nvSpPr>
        <p:spPr>
          <a:xfrm>
            <a:off x="397775" y="2745945"/>
            <a:ext cx="8357600" cy="37394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b="1"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Hemophilia</a:t>
            </a: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results from a defect in a gene responsible for making a protein necessary for blood clotting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Minor cuts can be life-threatening to a hemophiliac because they might bleed to death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Hemophilia is found with greater frequency in males of “royal blood lines”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Inbreeding of royal families ensured that the disorder was kept in the family tree (blood line) once it was introduced into it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8"/>
          <p:cNvSpPr txBox="1"/>
          <p:nvPr/>
        </p:nvSpPr>
        <p:spPr>
          <a:xfrm>
            <a:off x="245985" y="241410"/>
            <a:ext cx="728662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Red-Green Color Blindness</a:t>
            </a:r>
            <a:endParaRPr/>
          </a:p>
        </p:txBody>
      </p:sp>
      <p:sp>
        <p:nvSpPr>
          <p:cNvPr id="304" name="Google Shape;304;p48"/>
          <p:cNvSpPr/>
          <p:nvPr/>
        </p:nvSpPr>
        <p:spPr>
          <a:xfrm>
            <a:off x="777250" y="2113316"/>
            <a:ext cx="7286625" cy="1593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48"/>
          <p:cNvSpPr/>
          <p:nvPr/>
        </p:nvSpPr>
        <p:spPr>
          <a:xfrm>
            <a:off x="928688" y="2138363"/>
            <a:ext cx="7286625" cy="167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825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48"/>
          <p:cNvSpPr/>
          <p:nvPr/>
        </p:nvSpPr>
        <p:spPr>
          <a:xfrm>
            <a:off x="321881" y="1159429"/>
            <a:ext cx="6071600" cy="4478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There are three types of visual pigments used by our eyes to view the visual spectrum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Red-green color blindness results from a defect in a gene responsible for making one of the visual pigments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People with red-green color blindness still see color, but have difficulty perceiving red and green as separate colors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Top and bottom lights of a traffic light appear to be the same color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7" name="Google Shape;30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84664" y="2594155"/>
            <a:ext cx="1745902" cy="3435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12_02Figure-L" id="312" name="Google Shape;312;p49"/>
          <p:cNvPicPr preferRelativeResize="0"/>
          <p:nvPr/>
        </p:nvPicPr>
        <p:blipFill rotWithShape="1">
          <a:blip r:embed="rId3">
            <a:alphaModFix/>
          </a:blip>
          <a:srcRect b="4962" l="1889" r="964" t="1430"/>
          <a:stretch/>
        </p:blipFill>
        <p:spPr>
          <a:xfrm>
            <a:off x="914400" y="668338"/>
            <a:ext cx="7315200" cy="5503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0"/>
          <p:cNvSpPr txBox="1"/>
          <p:nvPr/>
        </p:nvSpPr>
        <p:spPr>
          <a:xfrm>
            <a:off x="321880" y="241410"/>
            <a:ext cx="7286625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Chromosome Anomalies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50"/>
          <p:cNvSpPr/>
          <p:nvPr/>
        </p:nvSpPr>
        <p:spPr>
          <a:xfrm>
            <a:off x="928688" y="2366963"/>
            <a:ext cx="5472112" cy="2357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50"/>
          <p:cNvSpPr/>
          <p:nvPr/>
        </p:nvSpPr>
        <p:spPr>
          <a:xfrm>
            <a:off x="777250" y="1152150"/>
            <a:ext cx="7589500" cy="50156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Genetic disorders can also arise because of one of the gametes brings in more than one chromosome copy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Some people are born with 3 copies of an </a:t>
            </a:r>
            <a:r>
              <a:rPr i="1"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individual</a:t>
            </a: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chromosome (which is known as trisomy)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Having 3 full copies of any chromosome is fatal except for chromosomes 13, 18, or 21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Trisomy disorders are named after which chromosome number has 3 copies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All trisomy disorders lead to physical and mental impairments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1"/>
          <p:cNvSpPr/>
          <p:nvPr/>
        </p:nvSpPr>
        <p:spPr>
          <a:xfrm>
            <a:off x="914400" y="1600200"/>
            <a:ext cx="54864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51"/>
          <p:cNvSpPr/>
          <p:nvPr/>
        </p:nvSpPr>
        <p:spPr>
          <a:xfrm>
            <a:off x="170090" y="121773"/>
            <a:ext cx="8803819" cy="2396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 most common form of trisomy is trisomy 21:</a:t>
            </a:r>
            <a:endParaRPr/>
          </a:p>
          <a:p>
            <a:pPr indent="-342900" lvl="1" marL="8001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Known as Down syndrome</a:t>
            </a:r>
            <a:endParaRPr/>
          </a:p>
          <a:p>
            <a:pPr indent="-342900" lvl="1" marL="8001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Symptoms: intellectual disability &amp; impaired physical growth</a:t>
            </a:r>
            <a:endParaRPr/>
          </a:p>
          <a:p>
            <a:pPr indent="-342900" lvl="1" marL="8001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Occurs ~1 per 1,000 births, but depends on mom’s age</a:t>
            </a:r>
            <a:endParaRPr b="0" i="0" sz="24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6" name="Google Shape;32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85" y="2805214"/>
            <a:ext cx="3908261" cy="3799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48946" y="2718896"/>
            <a:ext cx="4624963" cy="3972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2"/>
          <p:cNvSpPr/>
          <p:nvPr/>
        </p:nvSpPr>
        <p:spPr>
          <a:xfrm>
            <a:off x="914400" y="1524000"/>
            <a:ext cx="73152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52"/>
          <p:cNvSpPr/>
          <p:nvPr/>
        </p:nvSpPr>
        <p:spPr>
          <a:xfrm>
            <a:off x="914400" y="2667000"/>
            <a:ext cx="73152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52"/>
          <p:cNvSpPr/>
          <p:nvPr/>
        </p:nvSpPr>
        <p:spPr>
          <a:xfrm>
            <a:off x="473670" y="615543"/>
            <a:ext cx="8272555" cy="4023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90% of the time, trisomy is caused by non-disjunction</a:t>
            </a:r>
            <a:endParaRPr/>
          </a:p>
          <a:p>
            <a:pPr indent="-3429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Non-disjunction is when chromosomes don’t separate during meiosis:</a:t>
            </a:r>
            <a:endParaRPr/>
          </a:p>
          <a:p>
            <a:pPr indent="-342900" lvl="0" marL="12604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Anaphase I – homologues don’t separate</a:t>
            </a:r>
            <a:endParaRPr/>
          </a:p>
          <a:p>
            <a:pPr indent="-342900" lvl="1" marL="1260475" marR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…or….</a:t>
            </a:r>
            <a:endParaRPr b="0" i="0" sz="28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12604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Anaphase II – sister chromatids don’t separate</a:t>
            </a:r>
            <a:endParaRPr/>
          </a:p>
          <a:p>
            <a:pPr indent="-165100" lvl="0" marL="342900" marR="0" rtl="0" algn="l">
              <a:spcBef>
                <a:spcPts val="2360"/>
              </a:spcBef>
              <a:spcAft>
                <a:spcPts val="0"/>
              </a:spcAft>
              <a:buClr>
                <a:srgbClr val="FFFFB4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52"/>
          <p:cNvSpPr/>
          <p:nvPr/>
        </p:nvSpPr>
        <p:spPr>
          <a:xfrm>
            <a:off x="3886200" y="4343400"/>
            <a:ext cx="44958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52"/>
          <p:cNvSpPr/>
          <p:nvPr/>
        </p:nvSpPr>
        <p:spPr>
          <a:xfrm>
            <a:off x="1219200" y="5334000"/>
            <a:ext cx="73152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651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52"/>
          <p:cNvSpPr/>
          <p:nvPr/>
        </p:nvSpPr>
        <p:spPr>
          <a:xfrm>
            <a:off x="3886200" y="5334000"/>
            <a:ext cx="41148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3"/>
          <p:cNvSpPr txBox="1"/>
          <p:nvPr/>
        </p:nvSpPr>
        <p:spPr>
          <a:xfrm>
            <a:off x="365172" y="165515"/>
            <a:ext cx="3827353" cy="70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Non-disjunction</a:t>
            </a:r>
            <a:endParaRPr/>
          </a:p>
        </p:txBody>
      </p:sp>
      <p:pic>
        <p:nvPicPr>
          <p:cNvPr descr="12_07Figure-L.jpg" id="343" name="Google Shape;343;p53"/>
          <p:cNvPicPr preferRelativeResize="0"/>
          <p:nvPr/>
        </p:nvPicPr>
        <p:blipFill rotWithShape="1">
          <a:blip r:embed="rId3">
            <a:alphaModFix/>
          </a:blip>
          <a:srcRect b="6749" l="2424" r="11567" t="0"/>
          <a:stretch/>
        </p:blipFill>
        <p:spPr>
          <a:xfrm>
            <a:off x="94194" y="1531626"/>
            <a:ext cx="8985199" cy="5008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/>
        </p:nvSpPr>
        <p:spPr>
          <a:xfrm>
            <a:off x="473671" y="165515"/>
            <a:ext cx="5312650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0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Dominant Disorders</a:t>
            </a:r>
            <a:endParaRPr/>
          </a:p>
        </p:txBody>
      </p:sp>
      <p:sp>
        <p:nvSpPr>
          <p:cNvPr id="141" name="Google Shape;141;p27"/>
          <p:cNvSpPr/>
          <p:nvPr/>
        </p:nvSpPr>
        <p:spPr>
          <a:xfrm>
            <a:off x="908044" y="991137"/>
            <a:ext cx="7286625" cy="2656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 dominant genetic disorder occurs when the presence of a </a:t>
            </a:r>
            <a:r>
              <a:rPr b="0" i="0" lang="en-US" sz="2800" u="sng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single</a:t>
            </a: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defective allele causes a physiological problem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 effects of the defective allele mask the effects of the normal allele</a:t>
            </a:r>
            <a:endParaRPr/>
          </a:p>
        </p:txBody>
      </p:sp>
      <p:sp>
        <p:nvSpPr>
          <p:cNvPr id="142" name="Google Shape;142;p27"/>
          <p:cNvSpPr/>
          <p:nvPr/>
        </p:nvSpPr>
        <p:spPr>
          <a:xfrm>
            <a:off x="928688" y="1760538"/>
            <a:ext cx="7286625" cy="2503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p27"/>
          <p:cNvPicPr preferRelativeResize="0"/>
          <p:nvPr/>
        </p:nvPicPr>
        <p:blipFill rotWithShape="1">
          <a:blip r:embed="rId3">
            <a:alphaModFix/>
          </a:blip>
          <a:srcRect b="3613" l="3311" r="2332" t="2051"/>
          <a:stretch/>
        </p:blipFill>
        <p:spPr>
          <a:xfrm>
            <a:off x="2522835" y="3662896"/>
            <a:ext cx="3819261" cy="30822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vBio9e-Table-17-01-1R" id="348" name="Google Shape;348;p54"/>
          <p:cNvPicPr preferRelativeResize="0"/>
          <p:nvPr/>
        </p:nvPicPr>
        <p:blipFill rotWithShape="1">
          <a:blip r:embed="rId3">
            <a:alphaModFix/>
          </a:blip>
          <a:srcRect b="5946" l="21934" r="18578" t="16125"/>
          <a:stretch/>
        </p:blipFill>
        <p:spPr>
          <a:xfrm>
            <a:off x="473670" y="2073956"/>
            <a:ext cx="4047733" cy="455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23790" y="2062890"/>
            <a:ext cx="3963599" cy="4553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4"/>
          <p:cNvSpPr txBox="1"/>
          <p:nvPr/>
        </p:nvSpPr>
        <p:spPr>
          <a:xfrm>
            <a:off x="503377" y="317305"/>
            <a:ext cx="8184012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Lots of individual gene defects have been identified….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5"/>
          <p:cNvSpPr txBox="1"/>
          <p:nvPr>
            <p:ph idx="4294967295" type="title"/>
          </p:nvPr>
        </p:nvSpPr>
        <p:spPr>
          <a:xfrm>
            <a:off x="571500" y="0"/>
            <a:ext cx="8001000" cy="6021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20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13"/>
              <a:t>Single gene mutation</a:t>
            </a:r>
            <a:endParaRPr/>
          </a:p>
        </p:txBody>
      </p:sp>
      <p:pic>
        <p:nvPicPr>
          <p:cNvPr descr="DevBio9e-Fig-01-22-0" id="356" name="Google Shape;356;p55"/>
          <p:cNvPicPr preferRelativeResize="0"/>
          <p:nvPr/>
        </p:nvPicPr>
        <p:blipFill rotWithShape="1">
          <a:blip r:embed="rId3">
            <a:alphaModFix/>
          </a:blip>
          <a:srcRect b="5161" l="5534" r="4316" t="0"/>
          <a:stretch/>
        </p:blipFill>
        <p:spPr>
          <a:xfrm>
            <a:off x="904875" y="1238250"/>
            <a:ext cx="5429250" cy="49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55"/>
          <p:cNvSpPr txBox="1"/>
          <p:nvPr/>
        </p:nvSpPr>
        <p:spPr>
          <a:xfrm>
            <a:off x="6572250" y="1809750"/>
            <a:ext cx="2000250" cy="3040382"/>
          </a:xfrm>
          <a:prstGeom prst="rect">
            <a:avLst/>
          </a:prstGeom>
          <a:noFill/>
          <a:ln>
            <a:noFill/>
          </a:ln>
        </p:spPr>
        <p:txBody>
          <a:bodyPr anchorCtr="0" anchor="t" bIns="42425" lIns="84875" spcFirstLastPara="1" rIns="84875" wrap="square" tIns="42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Piebald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Syndrome: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kit</a:t>
            </a: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or </a:t>
            </a:r>
            <a:r>
              <a:rPr i="1"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snail</a:t>
            </a: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mutation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reduces cell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division in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neural crest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cells. </a:t>
            </a:r>
            <a:endParaRPr/>
          </a:p>
        </p:txBody>
      </p:sp>
      <p:sp>
        <p:nvSpPr>
          <p:cNvPr id="358" name="Google Shape;358;p55"/>
          <p:cNvSpPr txBox="1"/>
          <p:nvPr/>
        </p:nvSpPr>
        <p:spPr>
          <a:xfrm>
            <a:off x="1190625" y="1095375"/>
            <a:ext cx="2231313" cy="431976"/>
          </a:xfrm>
          <a:prstGeom prst="rect">
            <a:avLst/>
          </a:prstGeom>
          <a:noFill/>
          <a:ln>
            <a:noFill/>
          </a:ln>
        </p:spPr>
        <p:txBody>
          <a:bodyPr anchorCtr="0" anchor="t" bIns="42425" lIns="84875" spcFirstLastPara="1" rIns="84875" wrap="square" tIns="42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 syndrome</a:t>
            </a:r>
            <a:endParaRPr/>
          </a:p>
        </p:txBody>
      </p:sp>
      <p:sp>
        <p:nvSpPr>
          <p:cNvPr id="359" name="Google Shape;359;p55"/>
          <p:cNvSpPr txBox="1"/>
          <p:nvPr/>
        </p:nvSpPr>
        <p:spPr>
          <a:xfrm>
            <a:off x="4048125" y="1095375"/>
            <a:ext cx="1750413" cy="431976"/>
          </a:xfrm>
          <a:prstGeom prst="rect">
            <a:avLst/>
          </a:prstGeom>
          <a:noFill/>
          <a:ln>
            <a:noFill/>
          </a:ln>
        </p:spPr>
        <p:txBody>
          <a:bodyPr anchorCtr="0" anchor="t" bIns="42425" lIns="84875" spcFirstLastPara="1" rIns="84875" wrap="square" tIns="42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Mouse model</a:t>
            </a:r>
            <a:endParaRPr/>
          </a:p>
        </p:txBody>
      </p:sp>
      <p:sp>
        <p:nvSpPr>
          <p:cNvPr id="360" name="Google Shape;360;p55"/>
          <p:cNvSpPr txBox="1"/>
          <p:nvPr/>
        </p:nvSpPr>
        <p:spPr>
          <a:xfrm>
            <a:off x="321880" y="144122"/>
            <a:ext cx="858594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How do We Study Single-Gene Defects?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6"/>
          <p:cNvSpPr/>
          <p:nvPr/>
        </p:nvSpPr>
        <p:spPr>
          <a:xfrm>
            <a:off x="929040" y="924465"/>
            <a:ext cx="7143750" cy="44012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Heterogeneous group of disorders that arise from dysfunction of the mitochondrial respiratory chain. </a:t>
            </a:r>
            <a:endParaRPr/>
          </a:p>
          <a:p>
            <a:pPr indent="-279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Can be caused by mutations of nuclear or mitochondrial DNA.</a:t>
            </a:r>
            <a:endParaRPr/>
          </a:p>
          <a:p>
            <a:pPr indent="-279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 high incidence of mid- and late-pregnancy loss is a common occurrence that often goes unrecognized. </a:t>
            </a:r>
            <a:endParaRPr/>
          </a:p>
        </p:txBody>
      </p:sp>
      <p:sp>
        <p:nvSpPr>
          <p:cNvPr id="366" name="Google Shape;366;p56"/>
          <p:cNvSpPr txBox="1"/>
          <p:nvPr/>
        </p:nvSpPr>
        <p:spPr>
          <a:xfrm>
            <a:off x="245985" y="80973"/>
            <a:ext cx="4918141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Mitochondrial Defects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7"/>
          <p:cNvSpPr/>
          <p:nvPr/>
        </p:nvSpPr>
        <p:spPr>
          <a:xfrm>
            <a:off x="245985" y="452658"/>
            <a:ext cx="8727925" cy="52629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Some affect a single organ (e.g., the eye) but many involve multiple organ systems and often present with prominent neurologic and myopathic features.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CNS Dysfunction</a:t>
            </a: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	         </a:t>
            </a:r>
            <a:r>
              <a:rPr lang="en-US" sz="2400" u="sng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Sensory Dysfunction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Encephalopathy			External ophthalmoplegia</a:t>
            </a:r>
            <a:endParaRPr sz="1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Seizures				Sensorineural deafness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Dementia				Optic atrophy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Migraine				Retinitis Pigmentosa</a:t>
            </a:r>
            <a:endParaRPr sz="1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Stroke-like episodes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Ataxia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Spasticity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Muscular/CVS</a:t>
            </a: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	         </a:t>
            </a:r>
            <a:r>
              <a:rPr lang="en-US" sz="2400" u="sng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Other diseases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Proximal myopathy			Diabetes mellitus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Exercise intolerance		Epilepsy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Cardiomyopathy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vBio9e-Fig-17-04-0" id="376" name="Google Shape;376;p58"/>
          <p:cNvPicPr preferRelativeResize="0"/>
          <p:nvPr/>
        </p:nvPicPr>
        <p:blipFill rotWithShape="1">
          <a:blip r:embed="rId3">
            <a:alphaModFix/>
          </a:blip>
          <a:srcRect b="19730" l="8540" r="9348" t="16016"/>
          <a:stretch/>
        </p:blipFill>
        <p:spPr>
          <a:xfrm>
            <a:off x="809625" y="1476375"/>
            <a:ext cx="7518797" cy="5053211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8"/>
          <p:cNvSpPr/>
          <p:nvPr/>
        </p:nvSpPr>
        <p:spPr>
          <a:xfrm>
            <a:off x="625459" y="241410"/>
            <a:ext cx="8120765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Preimplantation genetics is performed on one or two blastomeres taken from an early blastocyst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9"/>
          <p:cNvSpPr txBox="1"/>
          <p:nvPr/>
        </p:nvSpPr>
        <p:spPr>
          <a:xfrm>
            <a:off x="245985" y="89620"/>
            <a:ext cx="878426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Multiple Gene-Environment Interactions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59"/>
          <p:cNvSpPr txBox="1"/>
          <p:nvPr/>
        </p:nvSpPr>
        <p:spPr>
          <a:xfrm>
            <a:off x="625460" y="1000360"/>
            <a:ext cx="8272555" cy="5247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Sensitivity to environmental risk factors for a disease are inherited rather than the disease itself being inherited. </a:t>
            </a:r>
            <a:endParaRPr sz="2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Nature versus nurture debates assume variation in a trait is due to </a:t>
            </a:r>
            <a:r>
              <a:rPr b="1"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either</a:t>
            </a: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genetic </a:t>
            </a:r>
            <a:r>
              <a:rPr b="1"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environmental differences. </a:t>
            </a:r>
            <a:endParaRPr sz="2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Current scientific opinion holds that neither are solely responsible for producing phenotypic variation, and that virtually all traits are influenced by both. </a:t>
            </a:r>
            <a:endParaRPr sz="2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An individual can respond to environmental stimuli, factors or challenges differently according to specific genetic differences or alleles. </a:t>
            </a:r>
            <a:endParaRPr sz="2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These other factors include the diet and specific nutrients within the diet, physical activity, alcohol and tobacco use, sleep (bed time, duration).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And any of a number of exposures (or exposome), including toxins, pollutants, sunlight (latitude north/south of the equator), </a:t>
            </a:r>
            <a:endParaRPr sz="2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0"/>
          <p:cNvSpPr/>
          <p:nvPr/>
        </p:nvSpPr>
        <p:spPr>
          <a:xfrm>
            <a:off x="2219254" y="544990"/>
            <a:ext cx="5692125" cy="51706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8001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Coronary artery disease</a:t>
            </a:r>
            <a:endParaRPr/>
          </a:p>
          <a:p>
            <a:pPr indent="-342900" lvl="0" marL="8001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Hypertension</a:t>
            </a:r>
            <a:endParaRPr/>
          </a:p>
          <a:p>
            <a:pPr indent="-342900" lvl="0" marL="8001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Stroke</a:t>
            </a:r>
            <a:endParaRPr/>
          </a:p>
          <a:p>
            <a:pPr indent="-342900" lvl="0" marL="8001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Myocardial infarction</a:t>
            </a:r>
            <a:endParaRPr/>
          </a:p>
          <a:p>
            <a:pPr indent="-342900" lvl="0" marL="8001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Cancer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8001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Diabetes</a:t>
            </a:r>
            <a:endParaRPr/>
          </a:p>
          <a:p>
            <a:pPr indent="-342900" lvl="0" marL="8001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Autism</a:t>
            </a:r>
            <a:endParaRPr/>
          </a:p>
          <a:p>
            <a:pPr indent="-342900" lvl="0" marL="8001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Non-alcoholic fatty liver disease</a:t>
            </a:r>
            <a:endParaRPr/>
          </a:p>
          <a:p>
            <a:pPr indent="-342900" lvl="0" marL="8001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Rheumatoid arthritis</a:t>
            </a:r>
            <a:endParaRPr/>
          </a:p>
          <a:p>
            <a:pPr indent="-342900" lvl="0" marL="8001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Many others…..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/>
          <p:nvPr/>
        </p:nvSpPr>
        <p:spPr>
          <a:xfrm>
            <a:off x="321880" y="89620"/>
            <a:ext cx="7741642" cy="30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Common dominant genetic disorders:</a:t>
            </a:r>
            <a:endParaRPr/>
          </a:p>
          <a:p>
            <a:pPr indent="-285750" lvl="1" marL="74295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Polydactylism</a:t>
            </a:r>
            <a:endParaRPr b="0" i="0" sz="28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Marfan syndrome</a:t>
            </a:r>
            <a:endParaRPr/>
          </a:p>
          <a:p>
            <a:pPr indent="-285750" lvl="1" marL="74295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Huntington disease</a:t>
            </a:r>
            <a:endParaRPr/>
          </a:p>
          <a:p>
            <a:pPr indent="-82550" lvl="1" marL="742950" marR="0" rtl="0" algn="l">
              <a:spcBef>
                <a:spcPts val="244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8"/>
          <p:cNvSpPr/>
          <p:nvPr/>
        </p:nvSpPr>
        <p:spPr>
          <a:xfrm>
            <a:off x="810886" y="3201315"/>
            <a:ext cx="6763629" cy="20005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2349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If a person inherits an allele of a </a:t>
            </a:r>
            <a:r>
              <a:rPr b="0" i="0" lang="en-US" sz="2800" u="sng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dominant genetic disorder</a:t>
            </a: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, they will have the disorder</a:t>
            </a:r>
            <a:endParaRPr/>
          </a:p>
          <a:p>
            <a:pPr indent="0" lvl="0" marL="91440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 = Huntington’s disease allele</a:t>
            </a:r>
            <a:endParaRPr/>
          </a:p>
          <a:p>
            <a:pPr indent="0" lvl="0" marL="91440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 = normal allele</a:t>
            </a:r>
            <a:endParaRPr/>
          </a:p>
        </p:txBody>
      </p:sp>
      <p:sp>
        <p:nvSpPr>
          <p:cNvPr id="150" name="Google Shape;150;p28"/>
          <p:cNvSpPr/>
          <p:nvPr/>
        </p:nvSpPr>
        <p:spPr>
          <a:xfrm>
            <a:off x="810886" y="5478165"/>
            <a:ext cx="812076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      HH		    	      Hh			       hh</a:t>
            </a:r>
            <a:endParaRPr b="1"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Has disease		Has disease		No disease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/>
          <p:nvPr/>
        </p:nvSpPr>
        <p:spPr>
          <a:xfrm>
            <a:off x="5482740" y="2101328"/>
            <a:ext cx="3487738" cy="2617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rial"/>
              <a:buChar char="•"/>
            </a:pPr>
            <a:r>
              <a:rPr b="1" lang="en-US" sz="3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50% chance that a child would suffer from Huntington’s</a:t>
            </a:r>
            <a:endParaRPr/>
          </a:p>
        </p:txBody>
      </p:sp>
      <p:pic>
        <p:nvPicPr>
          <p:cNvPr descr="12_04Figureb-L" id="156" name="Google Shape;156;p29"/>
          <p:cNvPicPr preferRelativeResize="0"/>
          <p:nvPr/>
        </p:nvPicPr>
        <p:blipFill rotWithShape="1">
          <a:blip r:embed="rId3">
            <a:alphaModFix/>
          </a:blip>
          <a:srcRect b="6608" l="3558" r="43057" t="5930"/>
          <a:stretch/>
        </p:blipFill>
        <p:spPr>
          <a:xfrm>
            <a:off x="245985" y="469094"/>
            <a:ext cx="5479876" cy="5388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/>
          <p:nvPr/>
        </p:nvSpPr>
        <p:spPr>
          <a:xfrm>
            <a:off x="549565" y="544990"/>
            <a:ext cx="8500240" cy="1593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rial"/>
              <a:buChar char="•"/>
            </a:pPr>
            <a:r>
              <a:rPr b="1" lang="en-US" sz="3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Polydactylism causes people to have extra digits on their hands and feet</a:t>
            </a:r>
            <a:endParaRPr/>
          </a:p>
        </p:txBody>
      </p:sp>
      <p:pic>
        <p:nvPicPr>
          <p:cNvPr descr="Polydactyly_preaxial" id="162" name="Google Shape;162;p30"/>
          <p:cNvPicPr preferRelativeResize="0"/>
          <p:nvPr/>
        </p:nvPicPr>
        <p:blipFill rotWithShape="1">
          <a:blip r:embed="rId3">
            <a:alphaModFix/>
          </a:blip>
          <a:srcRect b="10982" l="0" r="0" t="0"/>
          <a:stretch/>
        </p:blipFill>
        <p:spPr>
          <a:xfrm>
            <a:off x="1308515" y="1986995"/>
            <a:ext cx="3013650" cy="36429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lydactyly_postaxial" id="163" name="Google Shape;163;p30"/>
          <p:cNvPicPr preferRelativeResize="0"/>
          <p:nvPr/>
        </p:nvPicPr>
        <p:blipFill rotWithShape="1">
          <a:blip r:embed="rId4">
            <a:alphaModFix/>
          </a:blip>
          <a:srcRect b="10982" l="0" r="0" t="0"/>
          <a:stretch/>
        </p:blipFill>
        <p:spPr>
          <a:xfrm>
            <a:off x="4951474" y="1986995"/>
            <a:ext cx="3119187" cy="364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/>
          <p:nvPr/>
        </p:nvSpPr>
        <p:spPr>
          <a:xfrm>
            <a:off x="928688" y="3505200"/>
            <a:ext cx="7666037" cy="985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1"/>
          <p:cNvSpPr/>
          <p:nvPr/>
        </p:nvSpPr>
        <p:spPr>
          <a:xfrm>
            <a:off x="928688" y="1608138"/>
            <a:ext cx="7286625" cy="1593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1"/>
          <p:cNvSpPr/>
          <p:nvPr/>
        </p:nvSpPr>
        <p:spPr>
          <a:xfrm>
            <a:off x="916203" y="887190"/>
            <a:ext cx="7666037" cy="4629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Marfan Syndrome</a:t>
            </a:r>
            <a:endParaRPr/>
          </a:p>
          <a:p>
            <a:pPr indent="-3429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Caused by a mutation of a gene coding for a protein found in connective tissue</a:t>
            </a:r>
            <a:endParaRPr/>
          </a:p>
          <a:p>
            <a:pPr indent="-3429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Outward symptoms: tall, long limbs, long slender fingers</a:t>
            </a:r>
            <a:endParaRPr/>
          </a:p>
          <a:p>
            <a:pPr indent="-342900" lvl="0" marL="803275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Other symptoms: problems with lungs, skeleton, heart valves, and eyes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/>
          <p:nvPr/>
        </p:nvSpPr>
        <p:spPr>
          <a:xfrm>
            <a:off x="928688" y="2366963"/>
            <a:ext cx="7286625" cy="9858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651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32"/>
          <p:cNvSpPr/>
          <p:nvPr/>
        </p:nvSpPr>
        <p:spPr>
          <a:xfrm>
            <a:off x="245985" y="241410"/>
            <a:ext cx="7817537" cy="606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Notable People with this disorder:</a:t>
            </a:r>
            <a:endParaRPr/>
          </a:p>
        </p:txBody>
      </p:sp>
      <p:sp>
        <p:nvSpPr>
          <p:cNvPr id="177" name="Google Shape;177;p32"/>
          <p:cNvSpPr/>
          <p:nvPr/>
        </p:nvSpPr>
        <p:spPr>
          <a:xfrm>
            <a:off x="928688" y="3429000"/>
            <a:ext cx="7286625" cy="985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651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2"/>
          <p:cNvSpPr/>
          <p:nvPr/>
        </p:nvSpPr>
        <p:spPr>
          <a:xfrm>
            <a:off x="549565" y="1076255"/>
            <a:ext cx="8424345" cy="5161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Flo Hyman – US Olympic volleyball player (died on the court)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Jonathan Larson – Wrote </a:t>
            </a:r>
            <a:r>
              <a:rPr i="1"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Rent</a:t>
            </a: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(died 1 day before the opening of his musical)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Joey Ramone – Singer for the punk rock band the Ramones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Abraham Lincoln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Osama Bin Laden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Michael Phelps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Peter Mayhew (Chewbacca)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Sergei Rachmaninoff (composer)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Julius Caesar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Calibri"/>
              <a:buChar char="•"/>
            </a:pPr>
            <a:r>
              <a:rPr lang="en-US" sz="2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Tutankhamun</a:t>
            </a:r>
            <a:endParaRPr sz="2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/>
          <p:nvPr/>
        </p:nvSpPr>
        <p:spPr>
          <a:xfrm>
            <a:off x="928688" y="3276600"/>
            <a:ext cx="7666037" cy="985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33"/>
          <p:cNvSpPr/>
          <p:nvPr/>
        </p:nvSpPr>
        <p:spPr>
          <a:xfrm>
            <a:off x="928688" y="1835150"/>
            <a:ext cx="7286625" cy="1593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B4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33"/>
          <p:cNvSpPr/>
          <p:nvPr/>
        </p:nvSpPr>
        <p:spPr>
          <a:xfrm>
            <a:off x="738981" y="1077120"/>
            <a:ext cx="7666037" cy="4021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Huntington's disease 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Causes brain tissue degeneration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It is more common in people of Western European decent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It leads to problems in muscle coordination and cognitive functions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krogh_02">
  <a:themeElements>
    <a:clrScheme name="krogh_02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